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sldIdLst>
    <p:sldId id="814" r:id="rId2"/>
    <p:sldId id="747" r:id="rId3"/>
    <p:sldId id="817" r:id="rId4"/>
    <p:sldId id="1569" r:id="rId5"/>
    <p:sldId id="1576" r:id="rId6"/>
    <p:sldId id="1577" r:id="rId7"/>
    <p:sldId id="1578" r:id="rId8"/>
    <p:sldId id="1579" r:id="rId9"/>
    <p:sldId id="751" r:id="rId10"/>
    <p:sldId id="1155" r:id="rId11"/>
    <p:sldId id="1172" r:id="rId12"/>
    <p:sldId id="1580" r:id="rId13"/>
    <p:sldId id="1159" r:id="rId14"/>
    <p:sldId id="1169" r:id="rId15"/>
    <p:sldId id="1161" r:id="rId16"/>
    <p:sldId id="1162" r:id="rId17"/>
    <p:sldId id="1163" r:id="rId18"/>
    <p:sldId id="799" r:id="rId19"/>
    <p:sldId id="810" r:id="rId20"/>
    <p:sldId id="833" r:id="rId21"/>
    <p:sldId id="1153" r:id="rId22"/>
    <p:sldId id="1647" r:id="rId23"/>
    <p:sldId id="1723" r:id="rId24"/>
    <p:sldId id="1534" r:id="rId25"/>
    <p:sldId id="1544" r:id="rId26"/>
    <p:sldId id="1543" r:id="rId27"/>
    <p:sldId id="1545" r:id="rId28"/>
    <p:sldId id="1154" r:id="rId29"/>
    <p:sldId id="934" r:id="rId30"/>
    <p:sldId id="929" r:id="rId31"/>
    <p:sldId id="832" r:id="rId32"/>
    <p:sldId id="930" r:id="rId33"/>
    <p:sldId id="1546" r:id="rId34"/>
    <p:sldId id="1547" r:id="rId35"/>
    <p:sldId id="1722" r:id="rId36"/>
    <p:sldId id="1203" r:id="rId37"/>
    <p:sldId id="1204" r:id="rId38"/>
    <p:sldId id="1581" r:id="rId39"/>
    <p:sldId id="1582" r:id="rId40"/>
    <p:sldId id="1583" r:id="rId41"/>
    <p:sldId id="1584" r:id="rId42"/>
    <p:sldId id="1585" r:id="rId43"/>
    <p:sldId id="1586" r:id="rId44"/>
    <p:sldId id="1587" r:id="rId45"/>
    <p:sldId id="1588" r:id="rId46"/>
    <p:sldId id="1589" r:id="rId47"/>
    <p:sldId id="1595" r:id="rId48"/>
    <p:sldId id="931" r:id="rId49"/>
    <p:sldId id="1218" r:id="rId50"/>
    <p:sldId id="933" r:id="rId51"/>
    <p:sldId id="1548" r:id="rId52"/>
    <p:sldId id="1549" r:id="rId53"/>
    <p:sldId id="1591" r:id="rId54"/>
    <p:sldId id="1592" r:id="rId55"/>
    <p:sldId id="813" r:id="rId56"/>
    <p:sldId id="1568" r:id="rId57"/>
    <p:sldId id="978" r:id="rId58"/>
    <p:sldId id="948" r:id="rId59"/>
    <p:sldId id="949" r:id="rId60"/>
    <p:sldId id="1593" r:id="rId61"/>
    <p:sldId id="950" r:id="rId62"/>
    <p:sldId id="1550" r:id="rId63"/>
    <p:sldId id="1551" r:id="rId64"/>
    <p:sldId id="1594" r:id="rId65"/>
    <p:sldId id="1264" r:id="rId66"/>
    <p:sldId id="1598" r:id="rId67"/>
    <p:sldId id="1602" r:id="rId68"/>
    <p:sldId id="1267" r:id="rId69"/>
    <p:sldId id="1596" r:id="rId70"/>
    <p:sldId id="1597" r:id="rId71"/>
    <p:sldId id="1599" r:id="rId72"/>
    <p:sldId id="1600" r:id="rId73"/>
    <p:sldId id="1281" r:id="rId74"/>
    <p:sldId id="983" r:id="rId75"/>
    <p:sldId id="834" r:id="rId76"/>
    <p:sldId id="1601" r:id="rId77"/>
    <p:sldId id="1603" r:id="rId78"/>
    <p:sldId id="1604" r:id="rId79"/>
    <p:sldId id="1302" r:id="rId80"/>
    <p:sldId id="1303" r:id="rId81"/>
    <p:sldId id="1310" r:id="rId82"/>
    <p:sldId id="1304" r:id="rId83"/>
    <p:sldId id="1309" r:id="rId84"/>
    <p:sldId id="1605" r:id="rId85"/>
    <p:sldId id="1606" r:id="rId86"/>
    <p:sldId id="1314" r:id="rId87"/>
    <p:sldId id="1315" r:id="rId88"/>
    <p:sldId id="1329" r:id="rId89"/>
    <p:sldId id="1608" r:id="rId90"/>
    <p:sldId id="1607" r:id="rId91"/>
    <p:sldId id="1609" r:id="rId92"/>
    <p:sldId id="1317" r:id="rId93"/>
    <p:sldId id="1005" r:id="rId94"/>
    <p:sldId id="1008" r:id="rId95"/>
    <p:sldId id="1009" r:id="rId96"/>
    <p:sldId id="1330" r:id="rId97"/>
    <p:sldId id="1014" r:id="rId98"/>
    <p:sldId id="1610" r:id="rId99"/>
    <p:sldId id="1611" r:id="rId100"/>
    <p:sldId id="1613" r:id="rId101"/>
    <p:sldId id="1614" r:id="rId102"/>
    <p:sldId id="1615" r:id="rId103"/>
    <p:sldId id="1616" r:id="rId104"/>
    <p:sldId id="1617" r:id="rId105"/>
    <p:sldId id="1618" r:id="rId106"/>
    <p:sldId id="1619" r:id="rId107"/>
    <p:sldId id="1620" r:id="rId108"/>
    <p:sldId id="1621" r:id="rId109"/>
    <p:sldId id="1622" r:id="rId110"/>
    <p:sldId id="1623" r:id="rId111"/>
    <p:sldId id="1624" r:id="rId112"/>
    <p:sldId id="1625" r:id="rId113"/>
    <p:sldId id="1626" r:id="rId114"/>
    <p:sldId id="1627" r:id="rId115"/>
    <p:sldId id="1628" r:id="rId116"/>
    <p:sldId id="1629" r:id="rId117"/>
    <p:sldId id="1630" r:id="rId118"/>
    <p:sldId id="1631" r:id="rId119"/>
    <p:sldId id="1644" r:id="rId120"/>
    <p:sldId id="1632" r:id="rId121"/>
    <p:sldId id="1633" r:id="rId122"/>
    <p:sldId id="1634" r:id="rId123"/>
    <p:sldId id="1635" r:id="rId124"/>
    <p:sldId id="1636" r:id="rId125"/>
    <p:sldId id="1637" r:id="rId126"/>
    <p:sldId id="1645" r:id="rId127"/>
    <p:sldId id="1646" r:id="rId128"/>
    <p:sldId id="1638" r:id="rId129"/>
    <p:sldId id="1639" r:id="rId130"/>
    <p:sldId id="1640" r:id="rId131"/>
    <p:sldId id="1641" r:id="rId132"/>
    <p:sldId id="1642" r:id="rId133"/>
    <p:sldId id="1643" r:id="rId134"/>
    <p:sldId id="1652" r:id="rId135"/>
    <p:sldId id="1654" r:id="rId136"/>
    <p:sldId id="1655" r:id="rId137"/>
    <p:sldId id="1661" r:id="rId138"/>
    <p:sldId id="1658" r:id="rId139"/>
    <p:sldId id="1659" r:id="rId140"/>
    <p:sldId id="1027" r:id="rId141"/>
    <p:sldId id="1041" r:id="rId142"/>
    <p:sldId id="1035" r:id="rId143"/>
    <p:sldId id="1662" r:id="rId144"/>
    <p:sldId id="1663" r:id="rId145"/>
    <p:sldId id="1664" r:id="rId146"/>
    <p:sldId id="1665" r:id="rId147"/>
    <p:sldId id="1675" r:id="rId148"/>
    <p:sldId id="1676" r:id="rId149"/>
    <p:sldId id="1677" r:id="rId150"/>
    <p:sldId id="1678" r:id="rId151"/>
    <p:sldId id="1679" r:id="rId152"/>
    <p:sldId id="1666" r:id="rId153"/>
    <p:sldId id="1667" r:id="rId154"/>
    <p:sldId id="1668" r:id="rId155"/>
    <p:sldId id="1669" r:id="rId156"/>
    <p:sldId id="1670" r:id="rId157"/>
    <p:sldId id="1671" r:id="rId158"/>
    <p:sldId id="1672" r:id="rId159"/>
    <p:sldId id="1673" r:id="rId160"/>
    <p:sldId id="1674" r:id="rId161"/>
    <p:sldId id="889" r:id="rId162"/>
    <p:sldId id="1088" r:id="rId163"/>
    <p:sldId id="1039" r:id="rId164"/>
    <p:sldId id="1445" r:id="rId165"/>
    <p:sldId id="1446" r:id="rId166"/>
    <p:sldId id="1040" r:id="rId167"/>
    <p:sldId id="1680" r:id="rId168"/>
    <p:sldId id="1681" r:id="rId169"/>
    <p:sldId id="1682" r:id="rId170"/>
    <p:sldId id="1683" r:id="rId171"/>
    <p:sldId id="1698" r:id="rId172"/>
    <p:sldId id="1699" r:id="rId173"/>
    <p:sldId id="1686" r:id="rId174"/>
    <p:sldId id="1687" r:id="rId175"/>
    <p:sldId id="1688" r:id="rId176"/>
    <p:sldId id="1689" r:id="rId177"/>
    <p:sldId id="1690" r:id="rId178"/>
    <p:sldId id="1692" r:id="rId179"/>
    <p:sldId id="1694" r:id="rId180"/>
    <p:sldId id="1695" r:id="rId181"/>
    <p:sldId id="1696" r:id="rId182"/>
    <p:sldId id="1697" r:id="rId183"/>
    <p:sldId id="1282" r:id="rId184"/>
    <p:sldId id="1090" r:id="rId185"/>
    <p:sldId id="1477" r:id="rId186"/>
    <p:sldId id="1449" r:id="rId187"/>
    <p:sldId id="1095" r:id="rId188"/>
    <p:sldId id="1700" r:id="rId189"/>
    <p:sldId id="1701" r:id="rId190"/>
    <p:sldId id="1118" r:id="rId191"/>
    <p:sldId id="1702" r:id="rId192"/>
    <p:sldId id="1703" r:id="rId193"/>
    <p:sldId id="1704" r:id="rId194"/>
    <p:sldId id="1719" r:id="rId195"/>
    <p:sldId id="1705" r:id="rId196"/>
    <p:sldId id="1706" r:id="rId197"/>
    <p:sldId id="1707" r:id="rId198"/>
    <p:sldId id="1708" r:id="rId199"/>
    <p:sldId id="1709" r:id="rId200"/>
    <p:sldId id="1710" r:id="rId201"/>
    <p:sldId id="1711" r:id="rId202"/>
    <p:sldId id="1720" r:id="rId203"/>
    <p:sldId id="1712" r:id="rId204"/>
    <p:sldId id="1713" r:id="rId205"/>
    <p:sldId id="1714" r:id="rId206"/>
    <p:sldId id="1721" r:id="rId207"/>
    <p:sldId id="1715" r:id="rId208"/>
    <p:sldId id="1716" r:id="rId209"/>
    <p:sldId id="1717" r:id="rId210"/>
    <p:sldId id="1718" r:id="rId211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ustomer" id="{B8E7022E-8526-4EEF-AA95-7FD25776628E}">
          <p14:sldIdLst>
            <p14:sldId id="1569"/>
            <p14:sldId id="1576"/>
            <p14:sldId id="1577"/>
            <p14:sldId id="1578"/>
            <p14:sldId id="1579"/>
          </p14:sldIdLst>
        </p14:section>
        <p14:section name="Product" id="{B42B614F-BA85-42E6-B25D-3B3DF0CA08A5}">
          <p14:sldIdLst>
            <p14:sldId id="751"/>
            <p14:sldId id="1155"/>
          </p14:sldIdLst>
        </p14:section>
        <p14:section name="Inventory &amp; Stock" id="{051241E8-031F-4602-A3B1-AD18DC241A06}">
          <p14:sldIdLst>
            <p14:sldId id="1172"/>
            <p14:sldId id="1580"/>
          </p14:sldIdLst>
        </p14:section>
        <p14:section name="Sale" id="{B24BB1D3-6918-4B1E-8C36-3D81F66DA4D2}">
          <p14:sldIdLst>
            <p14:sldId id="1159"/>
            <p14:sldId id="1169"/>
            <p14:sldId id="1161"/>
            <p14:sldId id="1162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7"/>
            <p14:sldId id="1723"/>
            <p14:sldId id="1534"/>
            <p14:sldId id="1544"/>
            <p14:sldId id="1543"/>
            <p14:sldId id="1545"/>
          </p14:sldIdLst>
        </p14:section>
        <p14:section name="Customer Sal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722"/>
            <p14:sldId id="1203"/>
            <p14:sldId id="1204"/>
            <p14:sldId id="1581"/>
            <p14:sldId id="1582"/>
            <p14:sldId id="1583"/>
            <p14:sldId id="1584"/>
            <p14:sldId id="1585"/>
            <p14:sldId id="1586"/>
            <p14:sldId id="1587"/>
            <p14:sldId id="1588"/>
            <p14:sldId id="1589"/>
            <p14:sldId id="1595"/>
            <p14:sldId id="931"/>
            <p14:sldId id="1218"/>
            <p14:sldId id="933"/>
            <p14:sldId id="1548"/>
            <p14:sldId id="1549"/>
            <p14:sldId id="1591"/>
            <p14:sldId id="1592"/>
            <p14:sldId id="813"/>
            <p14:sldId id="1568"/>
            <p14:sldId id="978"/>
            <p14:sldId id="948"/>
            <p14:sldId id="949"/>
            <p14:sldId id="1593"/>
            <p14:sldId id="950"/>
            <p14:sldId id="1550"/>
            <p14:sldId id="1551"/>
            <p14:sldId id="1594"/>
            <p14:sldId id="1264"/>
            <p14:sldId id="1598"/>
            <p14:sldId id="1602"/>
            <p14:sldId id="1267"/>
            <p14:sldId id="1596"/>
            <p14:sldId id="1597"/>
            <p14:sldId id="1599"/>
            <p14:sldId id="1600"/>
          </p14:sldIdLst>
        </p14:section>
        <p14:section name="Customer Shipment - State Changes" id="{6D13C80C-6D7B-49A6-840B-05B390F75756}">
          <p14:sldIdLst>
            <p14:sldId id="1281"/>
            <p14:sldId id="983"/>
            <p14:sldId id="834"/>
            <p14:sldId id="1601"/>
            <p14:sldId id="1603"/>
            <p14:sldId id="1604"/>
            <p14:sldId id="1302"/>
            <p14:sldId id="1303"/>
            <p14:sldId id="1310"/>
            <p14:sldId id="1304"/>
            <p14:sldId id="1309"/>
            <p14:sldId id="1605"/>
            <p14:sldId id="1606"/>
            <p14:sldId id="1314"/>
            <p14:sldId id="1315"/>
            <p14:sldId id="1329"/>
            <p14:sldId id="1608"/>
            <p14:sldId id="1607"/>
            <p14:sldId id="1609"/>
            <p14:sldId id="1317"/>
            <p14:sldId id="1005"/>
            <p14:sldId id="1008"/>
            <p14:sldId id="1009"/>
            <p14:sldId id="1330"/>
            <p14:sldId id="1014"/>
            <p14:sldId id="1610"/>
            <p14:sldId id="1611"/>
            <p14:sldId id="1613"/>
            <p14:sldId id="1614"/>
            <p14:sldId id="1615"/>
            <p14:sldId id="1616"/>
            <p14:sldId id="161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26"/>
            <p14:sldId id="1627"/>
            <p14:sldId id="1628"/>
            <p14:sldId id="1629"/>
            <p14:sldId id="1630"/>
            <p14:sldId id="1631"/>
            <p14:sldId id="1644"/>
            <p14:sldId id="1632"/>
            <p14:sldId id="1633"/>
            <p14:sldId id="1634"/>
            <p14:sldId id="1635"/>
            <p14:sldId id="1636"/>
            <p14:sldId id="1637"/>
            <p14:sldId id="1645"/>
            <p14:sldId id="1646"/>
            <p14:sldId id="1638"/>
            <p14:sldId id="1639"/>
            <p14:sldId id="1640"/>
            <p14:sldId id="1641"/>
            <p14:sldId id="1642"/>
            <p14:sldId id="1643"/>
          </p14:sldIdLst>
        </p14:section>
        <p14:section name="Customer Invoice - State Changes" id="{BE439BD0-F511-4B80-848F-93CE1B538688}">
          <p14:sldIdLst>
            <p14:sldId id="1652"/>
            <p14:sldId id="1654"/>
            <p14:sldId id="1655"/>
            <p14:sldId id="1661"/>
            <p14:sldId id="1658"/>
            <p14:sldId id="1659"/>
            <p14:sldId id="1027"/>
            <p14:sldId id="1041"/>
            <p14:sldId id="1035"/>
            <p14:sldId id="1662"/>
            <p14:sldId id="1663"/>
            <p14:sldId id="1664"/>
            <p14:sldId id="1665"/>
            <p14:sldId id="1675"/>
            <p14:sldId id="1676"/>
            <p14:sldId id="1677"/>
            <p14:sldId id="1678"/>
            <p14:sldId id="1679"/>
            <p14:sldId id="1666"/>
            <p14:sldId id="1667"/>
            <p14:sldId id="1668"/>
            <p14:sldId id="1669"/>
            <p14:sldId id="1670"/>
            <p14:sldId id="1671"/>
            <p14:sldId id="1672"/>
            <p14:sldId id="1673"/>
            <p14:sldId id="1674"/>
            <p14:sldId id="889"/>
            <p14:sldId id="1088"/>
            <p14:sldId id="1039"/>
            <p14:sldId id="1445"/>
            <p14:sldId id="1446"/>
            <p14:sldId id="1040"/>
            <p14:sldId id="1680"/>
            <p14:sldId id="1681"/>
            <p14:sldId id="1682"/>
            <p14:sldId id="1683"/>
            <p14:sldId id="1698"/>
            <p14:sldId id="1699"/>
            <p14:sldId id="1686"/>
            <p14:sldId id="1687"/>
            <p14:sldId id="1688"/>
            <p14:sldId id="1689"/>
            <p14:sldId id="1690"/>
            <p14:sldId id="1692"/>
            <p14:sldId id="1694"/>
            <p14:sldId id="1695"/>
            <p14:sldId id="1696"/>
            <p14:sldId id="1697"/>
          </p14:sldIdLst>
        </p14:section>
        <p14:section name="Customer Payment - State Changes" id="{752841FC-B529-4A9B-87C2-FB2518C0BD8F}">
          <p14:sldIdLst>
            <p14:sldId id="1282"/>
            <p14:sldId id="1090"/>
            <p14:sldId id="1477"/>
            <p14:sldId id="1449"/>
            <p14:sldId id="1095"/>
            <p14:sldId id="1700"/>
            <p14:sldId id="1701"/>
            <p14:sldId id="1118"/>
            <p14:sldId id="1702"/>
            <p14:sldId id="1703"/>
            <p14:sldId id="1704"/>
            <p14:sldId id="1719"/>
            <p14:sldId id="1705"/>
            <p14:sldId id="1706"/>
            <p14:sldId id="1707"/>
            <p14:sldId id="1708"/>
            <p14:sldId id="1709"/>
            <p14:sldId id="1710"/>
            <p14:sldId id="1711"/>
            <p14:sldId id="1720"/>
            <p14:sldId id="1712"/>
            <p14:sldId id="1713"/>
            <p14:sldId id="1714"/>
            <p14:sldId id="1721"/>
            <p14:sldId id="1715"/>
            <p14:sldId id="1716"/>
            <p14:sldId id="1717"/>
            <p14:sldId id="17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04" autoAdjust="0"/>
    <p:restoredTop sz="95297" autoAdjust="0"/>
  </p:normalViewPr>
  <p:slideViewPr>
    <p:cSldViewPr snapToGrid="0">
      <p:cViewPr varScale="1">
        <p:scale>
          <a:sx n="81" d="100"/>
          <a:sy n="81" d="100"/>
        </p:scale>
        <p:origin x="15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28/04/2021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2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2086000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A tutorial </a:t>
            </a:r>
            <a:r>
              <a:rPr lang="fr-BE" sz="3200" dirty="0" err="1"/>
              <a:t>explaining</a:t>
            </a:r>
            <a:r>
              <a:rPr lang="fr-BE" sz="3200" dirty="0"/>
              <a:t> by </a:t>
            </a:r>
            <a:r>
              <a:rPr lang="fr-BE" sz="3200" dirty="0" err="1"/>
              <a:t>example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of the system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Sale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B097CA67-56DE-4CC2-896C-0E75652F5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67" y="4988766"/>
            <a:ext cx="9144000" cy="1684595"/>
          </a:xfrm>
        </p:spPr>
        <p:txBody>
          <a:bodyPr>
            <a:normAutofit/>
          </a:bodyPr>
          <a:lstStyle/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documentation : 01.01 </a:t>
            </a:r>
            <a:r>
              <a:rPr lang="en-US" sz="1800">
                <a:solidFill>
                  <a:srgbClr val="333333"/>
                </a:solidFill>
              </a:rPr>
              <a:t>Dated</a:t>
            </a:r>
            <a:r>
              <a:rPr lang="en-US" sz="1800" i="0">
                <a:solidFill>
                  <a:srgbClr val="333333"/>
                </a:solidFill>
                <a:effectLst/>
              </a:rPr>
              <a:t> 28-Apr-21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Documentation : </a:t>
            </a:r>
            <a:r>
              <a:rPr lang="en-US" sz="1800" dirty="0">
                <a:solidFill>
                  <a:srgbClr val="333333"/>
                </a:solidFill>
              </a:rPr>
              <a:t>GNU GPL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1" y="960581"/>
            <a:ext cx="85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Product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a « Product » and </a:t>
            </a:r>
            <a:r>
              <a:rPr lang="fr-BE" dirty="0" err="1"/>
              <a:t>its</a:t>
            </a:r>
            <a:r>
              <a:rPr lang="fr-BE" dirty="0"/>
              <a:t> « Variant » have been </a:t>
            </a:r>
            <a:r>
              <a:rPr lang="fr-BE" dirty="0" err="1"/>
              <a:t>defined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35FF-8E6D-4225-9FD9-B318F4DB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8A2C6-1BE6-4F14-9D29-BD84EDA5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827314"/>
            <a:ext cx="8466269" cy="1975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E1A34-C479-40B1-9D96-F38769C5D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8" y="2802777"/>
            <a:ext cx="5191322" cy="3383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D6F6D9-A018-445A-8B8F-75370F44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929" y="3134074"/>
            <a:ext cx="4169562" cy="37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201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577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A623C-2101-4B26-AA32-ACE3EC28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1471"/>
            <a:ext cx="89439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1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E824A-28A6-4274-B763-87EE8EEF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535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04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23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E64D13-DED2-4588-A5F1-D31D9639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737436" cy="30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1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1828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989483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3FF23-EC1E-496B-91EC-A6664E2F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718" y="3429000"/>
            <a:ext cx="2247900" cy="2208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A5F1D-7CBF-443B-AB84-34892205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73091"/>
            <a:ext cx="8667386" cy="58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6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653C0-8932-432D-900E-7792F2BAF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8744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1270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0317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0778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96233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312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F0B57-2698-4784-9AEE-5C6A3796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98"/>
            <a:ext cx="6015182" cy="178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7BB35-5EAC-4BB3-A812-6A228DFB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89" y="2787400"/>
            <a:ext cx="5632356" cy="407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952C2-41D8-4068-A9F5-F69C5C8DC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45" y="3232934"/>
            <a:ext cx="3639650" cy="35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6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68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427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9042E-6E51-4665-B965-EA40675C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4486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0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7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481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Inventory &amp; Stock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AA920-CE05-41BD-8EA3-339E395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34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15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700F08-826D-4065-A9AD-427A7C41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1" y="827314"/>
            <a:ext cx="8448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98D9B-93AD-428B-9EB1-B870C14C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532"/>
            <a:ext cx="7096754" cy="59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22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8057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7623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1264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510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38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82C32-4C81-4E14-843F-FA1E86AE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126774"/>
            <a:ext cx="5470236" cy="47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49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A3B81-16EB-412A-A04D-A57B06A5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4300"/>
            <a:ext cx="8074891" cy="1850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70F54-4BD1-44BF-B0D1-C2846718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40" y="2664534"/>
            <a:ext cx="5647827" cy="371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49E39-7243-4127-B7A3-88AB143C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321" y="3355039"/>
            <a:ext cx="5521077" cy="30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5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20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51A67-8DEA-4743-AAAB-71990D76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82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044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8BBC8-1EF5-4C63-BAD6-E514B5A7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534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3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033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7887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5030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91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Invoice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system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D1A58-07D8-4621-8EAF-36893079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6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386C5-8445-4ACE-A21B-48A4B60D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791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50368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348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061C7-47FD-4963-818B-07CA622F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10390-0BEF-4651-BE8D-A260DA8F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50891-F5CC-48FF-B3F1-60840B51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654B-9E90-4782-B413-A848787C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5154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32665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195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95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32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1BAA5-1280-4BBA-A99A-1B596B62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52EEA-E4FA-4D32-9424-4F0F0E4D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48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FBC0A-460A-40A9-AF01-FD094A3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B2B64-9555-4FE6-99BE-F2555D3D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8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B9F9-4567-4F53-96AF-57D9A27D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37084"/>
            <a:ext cx="7448628" cy="6020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0421B-1808-49A6-B414-BA5D1C0C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72" y="827314"/>
            <a:ext cx="1737048" cy="8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28A9C-4388-47DF-9B66-02EBB776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38" y="1717877"/>
            <a:ext cx="1730182" cy="803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3ED4E2-5A68-42EE-B5AC-45241D6E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71" y="2592656"/>
            <a:ext cx="1961819" cy="42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30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207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27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58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21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65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9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50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15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E7E1A-CA9A-4201-8199-D4EF3794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27314"/>
            <a:ext cx="4008137" cy="60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508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698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FC9A08-FD17-4193-AF1A-18C2EE14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4518891" cy="1388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5816"/>
            <a:ext cx="5033171" cy="453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6970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57970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808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046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7AF19-1760-4357-A2C3-F8E8C866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79109" cy="176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7B28F-6FDB-4740-BA86-BFECA2503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308" y="1694382"/>
            <a:ext cx="6345317" cy="44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5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DBF5A-2F46-4391-B500-33978E07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75" y="0"/>
            <a:ext cx="2257425" cy="445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492C7-F907-4072-AC19-5FE9A7A3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1008102"/>
            <a:ext cx="7813519" cy="2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36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3846"/>
            <a:ext cx="6723378" cy="6054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190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32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6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753D4-D995-4D04-99DF-3017F584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359034" cy="2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95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774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3761510" cy="162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39842"/>
            <a:ext cx="11240111" cy="24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14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CBC7F-CE2D-4DF2-A1D0-96C65F2E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9149"/>
            <a:ext cx="6046472" cy="161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9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44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DD2719-E500-45CC-A1D5-05A52CC0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8675"/>
            <a:ext cx="9182100" cy="303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3867150"/>
            <a:ext cx="9109792" cy="9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BCC4D-7F26-4E3E-BFD1-42647C75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392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406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C8FC76-D9B4-436E-A7B7-4418A53D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3"/>
            <a:ext cx="9092825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22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D0ACB-F099-48A4-863E-86A79032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94628"/>
            <a:ext cx="8001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181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69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20541-94F0-4BB8-9C3E-492F6460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30652"/>
            <a:ext cx="6759864" cy="4210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0D92F-2579-4391-9B4B-C1F9D694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92678"/>
            <a:ext cx="4426527" cy="14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97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8FF22-3116-4CBE-9113-D72FE967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1361"/>
            <a:ext cx="8745529" cy="59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84968-F920-47C7-B717-4F450EDD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870772"/>
            <a:ext cx="5409646" cy="1350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CC91-3B35-4159-BBA4-F414D66B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67357"/>
            <a:ext cx="5428125" cy="1391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3A5CBB-0B82-4446-9D6F-E63D80BC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3704789"/>
            <a:ext cx="5412694" cy="1415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A94F67-DC5D-4E12-B682-57A81A8E0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5116396"/>
            <a:ext cx="5356435" cy="13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2404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26976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9107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6AA46-4E11-4A95-8DF8-17A4BA3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3" y="1595736"/>
            <a:ext cx="5717307" cy="5264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3FA12-7E3B-46E8-921C-6EED82AF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66" y="827313"/>
            <a:ext cx="5443970" cy="16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99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4DFE7-2F8E-494A-9361-DC23131D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791575" cy="45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37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89A410-5C78-452C-B0F6-5C6A3F37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044151" cy="1250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0A75B-32AD-4E25-9416-A2D822B9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78181"/>
            <a:ext cx="6068828" cy="47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51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D9647-228E-4794-8A57-732D321D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42164" cy="157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CFCFD4-9D53-41F5-AF7C-136B1A93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5" y="2406563"/>
            <a:ext cx="7174607" cy="43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05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AAABD-A7D1-49EC-BADD-665A09EE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93863"/>
            <a:ext cx="9229395" cy="5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83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608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2AC87A-9D46-4C16-96DB-4FE5B90C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639"/>
            <a:ext cx="7924800" cy="18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8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3EE12-2D24-4EC2-8911-FB2EF095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9" y="828675"/>
            <a:ext cx="499742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375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827313"/>
            <a:ext cx="5347525" cy="230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375890"/>
            <a:ext cx="11244264" cy="24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542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FACAE-7CBC-4143-9AEC-8B5E846A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785132"/>
            <a:ext cx="5362575" cy="239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C82A2-2E99-41BA-9952-A549651C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18071"/>
            <a:ext cx="11237538" cy="29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416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EE012-BDFF-420B-BA6F-A0C4C7C3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62000"/>
            <a:ext cx="5476603" cy="1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38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7B419-F2F0-427C-A5EB-A55D816D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407"/>
            <a:ext cx="9229725" cy="49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58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80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CF9CE-11CC-406B-B026-96F3904E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1100"/>
            <a:ext cx="6105525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0ADF3-456D-4801-BB0C-35E3198E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84800"/>
            <a:ext cx="11187333" cy="29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96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8" y="4245841"/>
            <a:ext cx="8870373" cy="88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AE612-40A8-4C36-A46E-D129DB46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844344"/>
            <a:ext cx="8953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130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FCF43-F837-4670-B326-D517C4AA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86" y="827314"/>
            <a:ext cx="89535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233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7CB22-3717-4DDD-86FF-FDF3B55F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1737"/>
            <a:ext cx="8678265" cy="58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3E4D7-0E78-46FA-BA81-769338C5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9878"/>
            <a:ext cx="8010525" cy="461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4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Sales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7004"/>
            <a:ext cx="3632940" cy="1160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9BB2E-4BC0-4025-BFD2-C378933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1253"/>
            <a:ext cx="4650465" cy="1145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636FE-B9C9-47BD-8007-0B42D72E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0" y="4685146"/>
            <a:ext cx="2901830" cy="115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427B-67CE-4BFE-A91D-4CBC207B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29126"/>
            <a:ext cx="5193145" cy="13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Sales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49B5-7374-40E2-93E0-C2226700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325"/>
            <a:ext cx="11268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26923-D0A2-4EB3-91E1-6942B355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798"/>
            <a:ext cx="256222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77470-3D19-4FD0-AC7F-149DF731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88" y="1539798"/>
            <a:ext cx="2095500" cy="470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A8124-D5AD-4385-88B9-55C1BF61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9798"/>
            <a:ext cx="2400300" cy="337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B9551-891D-4532-B88C-FE0CE98AE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712" y="1539798"/>
            <a:ext cx="1988943" cy="35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CE5F2-6A6E-462F-864C-0C1F4F55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75" y="1381496"/>
            <a:ext cx="2115435" cy="453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B51C2-C56B-4801-A095-0437168B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10" y="1381496"/>
            <a:ext cx="1962150" cy="2343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5BC323-B1CD-4DAE-8868-B065F73B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03" y="1381496"/>
            <a:ext cx="1962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3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9B926-5ED3-4366-BE7F-64965E50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14" y="178193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9430-55FB-4F10-BA1B-C5880630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04" y="1781931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68540-4B72-42CB-B4E9-9E2D8BA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94" y="1781931"/>
            <a:ext cx="212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2C136-AF9E-4F91-A067-290F53FD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2" y="1557704"/>
            <a:ext cx="1733550" cy="386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C7AF3-94D5-41A6-9E33-E781438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6" y="1557704"/>
            <a:ext cx="1943100" cy="433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5E57B-8A2A-43FE-93F1-8816C8EE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0" y="1558602"/>
            <a:ext cx="2047875" cy="471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7E0BF-AD45-443A-8DD8-9BB885E6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039" y="1557704"/>
            <a:ext cx="2143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Sale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131121" y="2028616"/>
            <a:ext cx="3389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Customer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Sale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- Impact Analysis Model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Customer Sale</a:t>
            </a:r>
          </a:p>
          <a:p>
            <a:pPr algn="r"/>
            <a:r>
              <a:rPr lang="en-GB" sz="1600" b="1" dirty="0"/>
              <a:t>Customer Shipment</a:t>
            </a:r>
          </a:p>
          <a:p>
            <a:pPr algn="r"/>
            <a:r>
              <a:rPr lang="en-GB" sz="1600" b="1" dirty="0"/>
              <a:t>Customer Invoice</a:t>
            </a:r>
          </a:p>
          <a:p>
            <a:pPr algn="r"/>
            <a:r>
              <a:rPr lang="en-GB" sz="1600" b="1" dirty="0"/>
              <a:t>Customer Payment</a:t>
            </a:r>
          </a:p>
          <a:p>
            <a:pPr algn="r"/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520867" y="2028616"/>
            <a:ext cx="6832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Customer-related modules have been activated</a:t>
            </a:r>
          </a:p>
          <a:p>
            <a:r>
              <a:rPr lang="en-GB" sz="1600" dirty="0"/>
              <a:t>Product-related modules have been activated</a:t>
            </a:r>
          </a:p>
          <a:p>
            <a:r>
              <a:rPr lang="en-GB" sz="1600" dirty="0"/>
              <a:t>Stock-related modules have been activated</a:t>
            </a:r>
          </a:p>
          <a:p>
            <a:r>
              <a:rPr lang="en-GB" sz="1600" dirty="0"/>
              <a:t>Activating Sale-related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“Sale” 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Sale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425075" y="1225690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977C9-E5E1-4AD0-BED4-6BDF040C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126089" cy="1677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30A28-833A-4C86-B801-CE09C904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6C918-FAF5-436E-8904-2BB44F5B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24" y="2505161"/>
            <a:ext cx="4864821" cy="43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7217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F320-55FF-4F2A-945F-0788BC39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27DEA-B0AF-4DAC-9B04-AF42B1E7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DB7C-29ED-4026-9230-8BB022D9D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7808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AE5BE-12C5-48A4-8E55-ABCCB37C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677727" cy="1903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E03CD-F79C-434F-B87A-E253B45D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7382937" cy="1662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76689-E0B7-44DA-BBA1-1C40DC5B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0282"/>
            <a:ext cx="6310837" cy="4367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086-928B-4E6D-AC47-E01925A23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2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89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90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9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3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8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6632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6631099" y="1725494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631099" y="4174147"/>
            <a:ext cx="417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Customer »</a:t>
            </a:r>
            <a:endParaRPr lang="en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0B9A68-DA27-4446-AA61-83D4040E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19EC8D-1D69-47AF-9250-015F44E7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780755"/>
            <a:ext cx="5063837" cy="1644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552C79-C3CA-4430-A2B7-39B54F46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67264"/>
            <a:ext cx="4830373" cy="43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Customers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Customer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becomes</a:t>
            </a:r>
            <a:r>
              <a:rPr lang="fr-BE" dirty="0"/>
              <a:t> a </a:t>
            </a:r>
            <a:r>
              <a:rPr lang="fr-BE" dirty="0" err="1"/>
              <a:t>customer</a:t>
            </a:r>
            <a:r>
              <a:rPr lang="fr-BE" dirty="0"/>
              <a:t> as </a:t>
            </a:r>
            <a:r>
              <a:rPr lang="fr-BE" dirty="0" err="1"/>
              <a:t>soon</a:t>
            </a:r>
            <a:r>
              <a:rPr lang="fr-BE" dirty="0"/>
              <a:t> as one or more sales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</a:t>
            </a:r>
            <a:r>
              <a:rPr lang="fr-BE" dirty="0" err="1"/>
              <a:t>customer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 or « Parties </a:t>
            </a:r>
            <a:r>
              <a:rPr lang="fr-BE" dirty="0" err="1"/>
              <a:t>associated</a:t>
            </a:r>
            <a:r>
              <a:rPr lang="fr-BE" dirty="0"/>
              <a:t> to Sales ».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sale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</a:t>
            </a:r>
            <a:r>
              <a:rPr lang="fr-BE" dirty="0" err="1"/>
              <a:t>customer</a:t>
            </a:r>
            <a:r>
              <a:rPr lang="fr-BE" dirty="0"/>
              <a:t>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Functionalities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C69D1-926D-4F4D-A98D-7A7CF265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26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149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4DAE3-BD75-44A2-8EEB-F4FE48D0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827315"/>
            <a:ext cx="6016625" cy="17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38B6B-834B-4CB7-82F5-478E4546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086600" cy="1609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3ECDF-C7BD-4217-B010-5ABC9B82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66" y="2437187"/>
            <a:ext cx="5127466" cy="4420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546AB-5ABE-409A-8F2B-2BDF708A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3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5592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8287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r>
              <a:rPr lang="fr-BE" dirty="0"/>
              <a:t>- In the </a:t>
            </a:r>
            <a:r>
              <a:rPr lang="fr-BE" dirty="0" err="1"/>
              <a:t>present</a:t>
            </a:r>
            <a:r>
              <a:rPr lang="fr-BE" dirty="0"/>
              <a:t> scenario,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error</a:t>
            </a:r>
            <a:r>
              <a:rPr lang="fr-BE" dirty="0"/>
              <a:t> condition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EDC7A4-2A25-4AAA-9496-2C0FD82F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47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483A3-56B3-4443-980E-0EA2A0BD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7226"/>
            <a:ext cx="7755913" cy="59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4E053-DF26-4B88-B39A-79E03F7E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89C2F-8E6E-442D-94D2-15CCA880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278"/>
            <a:ext cx="8181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5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B7C86-C635-4413-A380-C60BF8A9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0849"/>
            <a:ext cx="8658225" cy="183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C042-672B-4929-B1A4-7A6EEFF5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7782"/>
            <a:ext cx="8658225" cy="1676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13EAF-9E37-4001-9D91-DFB3F8372B2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167313" y="3333760"/>
            <a:ext cx="0" cy="6240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1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74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3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Waiting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637A230-F724-4A5A-9313-4ECD464CE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689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9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E2D2E-12D8-4F51-A8BA-782286E9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41031" cy="6030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4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64A63-8155-41A8-B4B0-FF46952A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7445"/>
            <a:ext cx="6904327" cy="1333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B20DB-1E46-4189-BFD6-FD86241E6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9" y="2220688"/>
            <a:ext cx="5338213" cy="46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7992248" cy="2315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36614-5E27-4EDB-8576-85F10553F72C}"/>
              </a:ext>
            </a:extLst>
          </p:cNvPr>
          <p:cNvSpPr txBox="1"/>
          <p:nvPr/>
        </p:nvSpPr>
        <p:spPr>
          <a:xfrm>
            <a:off x="838200" y="3968831"/>
            <a:ext cx="994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Althoug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reverted</a:t>
            </a:r>
            <a:r>
              <a:rPr lang="fr-BE" dirty="0"/>
              <a:t> </a:t>
            </a:r>
            <a:r>
              <a:rPr lang="fr-BE" dirty="0" err="1"/>
              <a:t>subsequently</a:t>
            </a:r>
            <a:r>
              <a:rPr lang="fr-BE" dirty="0"/>
              <a:t> to state « Draft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noted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property</a:t>
            </a:r>
            <a:r>
              <a:rPr lang="fr-BE" dirty="0"/>
              <a:t> « Reference »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edited</a:t>
            </a:r>
            <a:r>
              <a:rPr lang="fr-BE" dirty="0"/>
              <a:t> </a:t>
            </a:r>
            <a:r>
              <a:rPr lang="fr-BE" dirty="0" err="1"/>
              <a:t>anymore</a:t>
            </a:r>
            <a:r>
              <a:rPr lang="fr-BE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2657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DABEB5-3697-4062-A0C0-0F866BCF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73" y="3528525"/>
            <a:ext cx="6008128" cy="332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5"/>
            <a:ext cx="6652491" cy="1927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3CA61-C434-4B00-9D1E-B39FB6956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43250"/>
            <a:ext cx="5345672" cy="36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7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55895-966C-4B64-900C-FF79FFC7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1309"/>
            <a:ext cx="12192000" cy="23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753B5-EE9A-4406-9026-09B88C74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9986"/>
            <a:ext cx="7280564" cy="52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B098B-9D65-4926-93B8-58676766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6462"/>
            <a:ext cx="8086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3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DFD4-E240-41D9-B6A1-4D97DAC0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4892"/>
            <a:ext cx="7939063" cy="59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0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59052-E018-4A97-8920-3C19CAC5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90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99665-7CC0-4B86-86F9-1D12479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9081"/>
            <a:ext cx="9058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2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Sale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 dirty="0"/>
              <a:t> stock moves 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 and the </a:t>
            </a:r>
            <a:r>
              <a:rPr lang="fr-BE" dirty="0" err="1"/>
              <a:t>warehouse</a:t>
            </a:r>
            <a:r>
              <a:rPr lang="fr-BE" dirty="0"/>
              <a:t> output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Outgoing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output location and the </a:t>
            </a:r>
            <a:r>
              <a:rPr lang="fr-BE" dirty="0" err="1"/>
              <a:t>customer</a:t>
            </a:r>
            <a:r>
              <a:rPr lang="fr-BE" dirty="0"/>
              <a:t>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CF88E-051A-4D1C-A958-FBA6B5DF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do not document the state « Draft » </a:t>
            </a:r>
            <a:r>
              <a:rPr lang="fr-BE" dirty="0" err="1"/>
              <a:t>further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7492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</a:t>
            </a:r>
            <a:r>
              <a:rPr lang="fr-BE" dirty="0" err="1"/>
              <a:t>Waiting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1510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277170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675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8" y="3794125"/>
            <a:ext cx="5306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sales </a:t>
            </a:r>
            <a:r>
              <a:rPr lang="fr-BE" dirty="0" err="1"/>
              <a:t>linked</a:t>
            </a:r>
            <a:r>
              <a:rPr lang="fr-BE" dirty="0"/>
              <a:t> to the </a:t>
            </a:r>
            <a:r>
              <a:rPr lang="fr-BE" dirty="0" err="1"/>
              <a:t>customer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sale </a:t>
            </a:r>
            <a:r>
              <a:rPr lang="fr-BE" dirty="0" err="1"/>
              <a:t>exists</a:t>
            </a:r>
            <a:r>
              <a:rPr lang="fr-BE" dirty="0"/>
              <a:t>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Sales »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AF4E6F-47B7-4894-AC59-BDFBA2F0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1645"/>
            <a:ext cx="8768619" cy="29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2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1E17C-8745-4E53-BB46-3E094772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643B2-4996-446A-B048-243B14E2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41" y="959044"/>
            <a:ext cx="7763922" cy="51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69C3A-CDC2-4D69-8B5A-38315DB1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960D8-3E59-4B9E-A222-7AD3A152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3395"/>
            <a:ext cx="6462960" cy="59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27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824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36838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25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A1DD0-5C5D-4BB8-82AE-15D28909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C8917-A329-46DB-AEC4-26BF6F49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53727" cy="1477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7B46F-0341-4E60-A60D-09B6CD337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45606"/>
            <a:ext cx="6113191" cy="45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E91A0-0019-4818-90AA-5F9A79B5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4"/>
            <a:ext cx="8677275" cy="2047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FFEE9-C825-4520-A919-81C90931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2875188"/>
            <a:ext cx="4285673" cy="3898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801104-638B-4C6F-94BF-02B67C12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9" y="2875189"/>
            <a:ext cx="5819142" cy="3875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15B7E-7CAA-4919-B5EC-97422B5A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8458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4EDD8-8FA4-472B-BE07-00330C83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7938"/>
            <a:ext cx="8334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82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25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F18171-783A-4924-9E74-5FB5355E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25" y="3242948"/>
            <a:ext cx="5328976" cy="3621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E9C02-195C-44DF-ACFB-86E4997B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0" y="833895"/>
            <a:ext cx="6511332" cy="1573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79506-B5B5-4994-A37A-96D637D6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30" y="2445812"/>
            <a:ext cx="5939194" cy="38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C8F5F-A76D-45EC-ABFE-39DE40A4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905875" cy="582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49A6-9B31-4298-A258-F43DB88A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888"/>
            <a:ext cx="6578240" cy="5959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9194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Picked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53714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50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33240</TotalTime>
  <Words>3678</Words>
  <Application>Microsoft Office PowerPoint</Application>
  <PresentationFormat>Widescreen</PresentationFormat>
  <Paragraphs>1026</Paragraphs>
  <Slides>210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4" baseType="lpstr">
      <vt:lpstr>Arial</vt:lpstr>
      <vt:lpstr>Calibri</vt:lpstr>
      <vt:lpstr>Calibri Light</vt:lpstr>
      <vt:lpstr>Office Theme</vt:lpstr>
      <vt:lpstr>A tutorial explaining by example Tryton installation &amp; usage for first time administrators &amp; users of the system - Usage : Sale</vt:lpstr>
      <vt:lpstr>Table of Contents</vt:lpstr>
      <vt:lpstr>TOC </vt:lpstr>
      <vt:lpstr>Customer</vt:lpstr>
      <vt:lpstr>Motivation</vt:lpstr>
      <vt:lpstr>Create</vt:lpstr>
      <vt:lpstr>Create</vt:lpstr>
      <vt:lpstr>Summary</vt:lpstr>
      <vt:lpstr>Product</vt:lpstr>
      <vt:lpstr>Motivation</vt:lpstr>
      <vt:lpstr>Inventory &amp; Stock</vt:lpstr>
      <vt:lpstr>Motivation</vt:lpstr>
      <vt:lpstr>Sale</vt:lpstr>
      <vt:lpstr>Module Activation</vt:lpstr>
      <vt:lpstr>Module Activation</vt:lpstr>
      <vt:lpstr>Module Activation</vt:lpstr>
      <vt:lpstr>State « Post »</vt:lpstr>
      <vt:lpstr>Sale Configuration</vt:lpstr>
      <vt:lpstr>Sale Configuration (1/2)</vt:lpstr>
      <vt:lpstr>Sale Configuration (2/2)</vt:lpstr>
      <vt:lpstr>Sale - State Changes - Impact Analysis Model</vt:lpstr>
      <vt:lpstr>« Sales » related states </vt:lpstr>
      <vt:lpstr>The basic State Diagram for « Sales » </vt:lpstr>
      <vt:lpstr>Impact analysis</vt:lpstr>
      <vt:lpstr>Impact analysis</vt:lpstr>
      <vt:lpstr>Impact analysis</vt:lpstr>
      <vt:lpstr>Impact analysis</vt:lpstr>
      <vt:lpstr>Customer Sale - State Changes - Impact Analysis</vt:lpstr>
      <vt:lpstr>Sale From State « Nill » to State « Draft »</vt:lpstr>
      <vt:lpstr>Sale From State « Nill » to State « Draft » Action</vt:lpstr>
      <vt:lpstr>Sale</vt:lpstr>
      <vt:lpstr>Sale From State « Nill » to State « Draft » Impact</vt:lpstr>
      <vt:lpstr>Sale - From « Nill » To « Draft »</vt:lpstr>
      <vt:lpstr>Sale - From « Nill » To « Draft »</vt:lpstr>
      <vt:lpstr>PowerPoint Presentation</vt:lpstr>
      <vt:lpstr>1 - Parties associated to Sales</vt:lpstr>
      <vt:lpstr>2 - Sales | Sales (SUP01)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Sale From State « Draft » to State « Quotation »</vt:lpstr>
      <vt:lpstr>Sale From State « Draft » to State « Quotation » Action</vt:lpstr>
      <vt:lpstr>Sale</vt:lpstr>
      <vt:lpstr>Sale From State « Draft » to State « Quotation » Impact</vt:lpstr>
      <vt:lpstr>Sale - From « Draft » To «  Quotation »</vt:lpstr>
      <vt:lpstr>Sale - From « Draft » To «  Quotation »</vt:lpstr>
      <vt:lpstr>1 - Parties associated to Sales</vt:lpstr>
      <vt:lpstr>2 - Sales | Sales (SUP01)</vt:lpstr>
      <vt:lpstr>Sale From State « Quotation » to State « Confirmed » or From State « Quotation » to State « Processing  »</vt:lpstr>
      <vt:lpstr>State transitions</vt:lpstr>
      <vt:lpstr>Sale From State « Quotation » to State «Processing »</vt:lpstr>
      <vt:lpstr>Sale From State « Quotation » to State «Processing » Action</vt:lpstr>
      <vt:lpstr>Sale</vt:lpstr>
      <vt:lpstr>Sale</vt:lpstr>
      <vt:lpstr>Sale From State « Quotation » to State «Processing » Impact</vt:lpstr>
      <vt:lpstr>Sale - From « Quotation » To «  Processing »</vt:lpstr>
      <vt:lpstr>Sale - From « Quotation » To «  Processing »</vt:lpstr>
      <vt:lpstr>1 - Parties associated to Sales</vt:lpstr>
      <vt:lpstr>2 - Sales | Sales (CUS01)</vt:lpstr>
      <vt:lpstr>3 - Customer Shipments | Customer Shipments (CUS01)</vt:lpstr>
      <vt:lpstr>3 - Customer Shipments | Customer Shipments (CUS01)</vt:lpstr>
      <vt:lpstr>5 - Stock Moves</vt:lpstr>
      <vt:lpstr>5 - Stock Moves</vt:lpstr>
      <vt:lpstr>5 - Stock Moves</vt:lpstr>
      <vt:lpstr>6 - Invoices | Invoices (SUP01)</vt:lpstr>
      <vt:lpstr>7 - Invoice Lines</vt:lpstr>
      <vt:lpstr>Customer Shipment - State Changes - Actual States</vt:lpstr>
      <vt:lpstr>Motivation</vt:lpstr>
      <vt:lpstr>Customer Shipment « Nill » To « Draft »</vt:lpstr>
      <vt:lpstr>Creation</vt:lpstr>
      <vt:lpstr>Customer Shipment « Nill » To « Waiting »</vt:lpstr>
      <vt:lpstr>Creation</vt:lpstr>
      <vt:lpstr>Customer Shipment « Waiting » To « Assigned »</vt:lpstr>
      <vt:lpstr>Customer Shipment From « Waiting » To « Assigned » Action</vt:lpstr>
      <vt:lpstr>Customer Shipments - Inventory Moves</vt:lpstr>
      <vt:lpstr>Customer Shipments - Outgoing Moves</vt:lpstr>
      <vt:lpstr>Customer Shipment From « Waiting » To « Assigned » Impact</vt:lpstr>
      <vt:lpstr>Customer Shipment - From « Waiting » To « Assigned »</vt:lpstr>
      <vt:lpstr>Customer Shipment - From « Waiting » To « Assigned »</vt:lpstr>
      <vt:lpstr>2 - Sales | Sales (SUP01)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Assigned » to « Picked »</vt:lpstr>
      <vt:lpstr>Customer Shipment From « Assigned » to « Picked » Action</vt:lpstr>
      <vt:lpstr>Customer Shipments - Inventory Moves</vt:lpstr>
      <vt:lpstr>Customer Shipments - Outgoing Moves</vt:lpstr>
      <vt:lpstr>Customer Shipment From « Assigned » to « Picked » Impact</vt:lpstr>
      <vt:lpstr>Customer Shipment - From « Assigned » To « Picked »</vt:lpstr>
      <vt:lpstr>Customer Shipment - From « Assigned » To « Picked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Picked » to « Packed »</vt:lpstr>
      <vt:lpstr>Customer Shipment From « Picked » to « Packed » Action</vt:lpstr>
      <vt:lpstr>Customer Shipments - Inventory Moves</vt:lpstr>
      <vt:lpstr>Customer Shipments - Outgoing Moves</vt:lpstr>
      <vt:lpstr>Customer Shipment From « Picked » to « Packed » Impact</vt:lpstr>
      <vt:lpstr>Customer Shipment - From « Picked » To « Packed »</vt:lpstr>
      <vt:lpstr>Customer Shipment - From « Picked » To « Packed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Packed » to « Done »</vt:lpstr>
      <vt:lpstr>Customer Shipment From « Packed » to « Done » Action</vt:lpstr>
      <vt:lpstr>Customer Shipments - Inventory Moves</vt:lpstr>
      <vt:lpstr>Customer Shipments - Outgoing Moves</vt:lpstr>
      <vt:lpstr>Customer Shipment From « Packed » to « Done » Impact</vt:lpstr>
      <vt:lpstr>Customer Shipment - From « Packed » To « Done »</vt:lpstr>
      <vt:lpstr>Customer Shipment - From « Packed » To « Done »</vt:lpstr>
      <vt:lpstr>1 - Parties associated to Sales</vt:lpstr>
      <vt:lpstr>2 - Sales | Sales (CUS01)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Invoice - State Changes - Actual States</vt:lpstr>
      <vt:lpstr>Customer Invoice « Nill » To « Draft »</vt:lpstr>
      <vt:lpstr>Creation</vt:lpstr>
      <vt:lpstr>Invoice</vt:lpstr>
      <vt:lpstr>Customer Invoice « Draft » To « Validated »</vt:lpstr>
      <vt:lpstr>Customer Invoice From « Draft » To « Validated » Action</vt:lpstr>
      <vt:lpstr>Customer Invoices (1/2)</vt:lpstr>
      <vt:lpstr>Customer Invoices (2/2)</vt:lpstr>
      <vt:lpstr>Customer Invoice From « Draft » To « Validated » Impact</vt:lpstr>
      <vt:lpstr>Customer Invoice - From « Draft » To « Validated »</vt:lpstr>
      <vt:lpstr>Customer Shipment - From « Packed » To « Done »</vt:lpstr>
      <vt:lpstr>1 - Parties associated to Sales</vt:lpstr>
      <vt:lpstr>2 - Sales | Sales (CUS01)</vt:lpstr>
      <vt:lpstr>6 - Invoices | Invoices (CUS01) (1/2)</vt:lpstr>
      <vt:lpstr>6 - Invoices | Invoices (CUS01) (2/2)</vt:lpstr>
      <vt:lpstr>7 - Invoice Lines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Customer Invoices From State « Validated » to State « Posted » </vt:lpstr>
      <vt:lpstr>Motivation</vt:lpstr>
      <vt:lpstr>Customer Invoices From State « Validated » to State « Posted » Action</vt:lpstr>
      <vt:lpstr>Customer Invoices (1/2)</vt:lpstr>
      <vt:lpstr>Customer Invoices (2/2)</vt:lpstr>
      <vt:lpstr>Customer Invoices From State « Validated » to State « Posted » Impact</vt:lpstr>
      <vt:lpstr>Customer Invoice - From « Validated » to « Posted »</vt:lpstr>
      <vt:lpstr>Customer Invoice - From « Validated » to « Posted »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  <vt:lpstr>Customer Payment - State Changes - Actual States</vt:lpstr>
      <vt:lpstr>Payment</vt:lpstr>
      <vt:lpstr>Payment Precondition </vt:lpstr>
      <vt:lpstr>Invoice Payment Method</vt:lpstr>
      <vt:lpstr>Payment Action </vt:lpstr>
      <vt:lpstr>Customer Invoices (1/2)</vt:lpstr>
      <vt:lpstr>Customer Invoices (2/2)</vt:lpstr>
      <vt:lpstr>Payment Impact </vt:lpstr>
      <vt:lpstr>Payment</vt:lpstr>
      <vt:lpstr>Payment</vt:lpstr>
      <vt:lpstr>1 - Parties associated to Sales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1428</cp:revision>
  <cp:lastPrinted>2021-03-19T09:02:33Z</cp:lastPrinted>
  <dcterms:created xsi:type="dcterms:W3CDTF">2021-02-17T17:09:00Z</dcterms:created>
  <dcterms:modified xsi:type="dcterms:W3CDTF">2021-04-28T06:46:43Z</dcterms:modified>
</cp:coreProperties>
</file>